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70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8020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5123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9101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2451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2639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2312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4407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927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8162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217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175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F87D7-348F-4158-A97F-F690B2CD4C02}" type="datetimeFigureOut">
              <a:rPr lang="it-IT" smtClean="0"/>
              <a:t>26/04/2015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20AF8-42DD-42D6-84BB-D7BF2C118A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033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979712" y="1556792"/>
            <a:ext cx="7772400" cy="1470025"/>
          </a:xfrm>
        </p:spPr>
        <p:txBody>
          <a:bodyPr>
            <a:normAutofit/>
          </a:bodyPr>
          <a:lstStyle/>
          <a:p>
            <a:r>
              <a:rPr lang="it-IT" sz="6600" dirty="0" smtClean="0">
                <a:solidFill>
                  <a:srgbClr val="00B0F0"/>
                </a:solidFill>
                <a:latin typeface="Broadway" panose="04040905080B02020502" pitchFamily="82" charset="0"/>
              </a:rPr>
              <a:t>IL</a:t>
            </a:r>
            <a:r>
              <a:rPr lang="it-IT" sz="6600" dirty="0" smtClean="0">
                <a:latin typeface="Broadway" panose="04040905080B02020502" pitchFamily="82" charset="0"/>
              </a:rPr>
              <a:t> </a:t>
            </a:r>
            <a:r>
              <a:rPr lang="it-IT" sz="6600" dirty="0" smtClean="0">
                <a:solidFill>
                  <a:srgbClr val="00B0F0"/>
                </a:solidFill>
                <a:latin typeface="Broadway" panose="04040905080B02020502" pitchFamily="82" charset="0"/>
              </a:rPr>
              <a:t>CLASSICO</a:t>
            </a:r>
            <a:endParaRPr lang="it-IT" sz="6600" dirty="0">
              <a:solidFill>
                <a:srgbClr val="00B0F0"/>
              </a:solidFill>
              <a:latin typeface="Broadway" panose="04040905080B02020502" pitchFamily="82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79512" y="5949280"/>
            <a:ext cx="8784976" cy="816496"/>
          </a:xfrm>
        </p:spPr>
        <p:txBody>
          <a:bodyPr>
            <a:normAutofit/>
          </a:bodyPr>
          <a:lstStyle/>
          <a:p>
            <a:r>
              <a:rPr lang="it-IT" sz="1800" dirty="0" smtClean="0">
                <a:solidFill>
                  <a:schemeClr val="tx1"/>
                </a:solidFill>
              </a:rPr>
              <a:t>di Luisa, Lucia, Elisa e Giulia </a:t>
            </a:r>
            <a:endParaRPr lang="it-IT" sz="18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Laura\AppData\Local\Microsoft\Windows\Temporary Internet Files\Content.IE5\FW02QX23\libros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29000"/>
            <a:ext cx="2778051" cy="242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Laura\AppData\Local\Microsoft\Windows\Temporary Internet Files\Content.IE5\J4U93I91\Libros_apilados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404" y="1268760"/>
            <a:ext cx="3259236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39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sz="5400" dirty="0">
                <a:solidFill>
                  <a:srgbClr val="C00000"/>
                </a:solidFill>
              </a:rPr>
              <a:t>Definizione:</a:t>
            </a:r>
            <a:br>
              <a:rPr lang="it-IT" sz="5400" dirty="0">
                <a:solidFill>
                  <a:srgbClr val="C00000"/>
                </a:solidFill>
              </a:rPr>
            </a:br>
            <a:r>
              <a:rPr lang="it-IT" sz="2700" dirty="0" smtClean="0">
                <a:solidFill>
                  <a:srgbClr val="0070C0"/>
                </a:solidFill>
              </a:rPr>
              <a:t>nella </a:t>
            </a:r>
            <a:r>
              <a:rPr lang="it-IT" sz="2700" dirty="0">
                <a:solidFill>
                  <a:srgbClr val="0070C0"/>
                </a:solidFill>
              </a:rPr>
              <a:t>lingua </a:t>
            </a:r>
            <a:r>
              <a:rPr lang="it-IT" sz="2700" dirty="0" smtClean="0">
                <a:solidFill>
                  <a:srgbClr val="0070C0"/>
                </a:solidFill>
              </a:rPr>
              <a:t>italiana, </a:t>
            </a:r>
            <a:r>
              <a:rPr lang="it-IT" sz="2700" dirty="0">
                <a:solidFill>
                  <a:srgbClr val="0070C0"/>
                </a:solidFill>
              </a:rPr>
              <a:t>con “Classico” si </a:t>
            </a:r>
            <a:r>
              <a:rPr lang="it-IT" sz="2700" dirty="0" smtClean="0">
                <a:solidFill>
                  <a:srgbClr val="0070C0"/>
                </a:solidFill>
              </a:rPr>
              <a:t>intende: </a:t>
            </a:r>
            <a:r>
              <a:rPr lang="it-IT" sz="5400" dirty="0">
                <a:solidFill>
                  <a:srgbClr val="C00000"/>
                </a:solidFill>
              </a:rPr>
              <a:t/>
            </a:r>
            <a:br>
              <a:rPr lang="it-IT" sz="5400" dirty="0">
                <a:solidFill>
                  <a:srgbClr val="C00000"/>
                </a:solidFill>
              </a:rPr>
            </a:br>
            <a:endParaRPr lang="it-IT" sz="54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it-IT" sz="2400" dirty="0" smtClean="0"/>
              <a:t>Qualcosa di fondamentale, esemplare, tale da poter servire come modello di un genere, di un gusto, di una maniera artistica, che forma quindi una tradizione o è legato a quella che generalmente viene considerata la tradizione migliore (detto di opera o artista) </a:t>
            </a:r>
          </a:p>
          <a:p>
            <a:pPr>
              <a:buFont typeface="Wingdings" panose="05000000000000000000" pitchFamily="2" charset="2"/>
              <a:buChar char="Ø"/>
            </a:pPr>
            <a:endParaRPr lang="it-IT" sz="2400" dirty="0"/>
          </a:p>
          <a:p>
            <a:pPr marL="0" indent="0">
              <a:buNone/>
            </a:pPr>
            <a:endParaRPr lang="it-IT" sz="2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it-IT" sz="2400" dirty="0" smtClean="0"/>
              <a:t>Ciò che è pertinente alla civiltà greca e latina.</a:t>
            </a:r>
          </a:p>
          <a:p>
            <a:pPr>
              <a:buFont typeface="Wingdings" panose="05000000000000000000" pitchFamily="2" charset="2"/>
              <a:buChar char="Ø"/>
            </a:pPr>
            <a:endParaRPr lang="it-IT" sz="1800" dirty="0" smtClean="0"/>
          </a:p>
        </p:txBody>
      </p:sp>
    </p:spTree>
    <p:extLst>
      <p:ext uri="{BB962C8B-B14F-4D97-AF65-F5344CB8AC3E}">
        <p14:creationId xmlns:p14="http://schemas.microsoft.com/office/powerpoint/2010/main" val="99098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Espressioni italiane: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it-IT" sz="1800" dirty="0" smtClean="0">
                <a:solidFill>
                  <a:srgbClr val="00B050"/>
                </a:solidFill>
              </a:rPr>
              <a:t>In fisica</a:t>
            </a:r>
            <a:r>
              <a:rPr lang="it-IT" sz="1800" dirty="0" smtClean="0"/>
              <a:t>, quella nata prima delle teorie quantistiche e relativistiche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sz="1800" dirty="0" smtClean="0">
                <a:solidFill>
                  <a:srgbClr val="00B050"/>
                </a:solidFill>
              </a:rPr>
              <a:t>In letteratura</a:t>
            </a:r>
            <a:r>
              <a:rPr lang="it-IT" sz="1800" dirty="0" smtClean="0"/>
              <a:t>, quella degli antichi, quindi Greci e Romani o di autori più recenti ugualmente significativi come Pirandello, Shakespeare…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sz="1800" dirty="0" smtClean="0">
                <a:solidFill>
                  <a:srgbClr val="00B050"/>
                </a:solidFill>
              </a:rPr>
              <a:t>Nella danza</a:t>
            </a:r>
            <a:r>
              <a:rPr lang="it-IT" sz="1800" dirty="0" smtClean="0"/>
              <a:t>, quella classica, considerata perfetta, </a:t>
            </a:r>
            <a:r>
              <a:rPr lang="it-IT" sz="1800" dirty="0"/>
              <a:t>pilastro di </a:t>
            </a:r>
            <a:r>
              <a:rPr lang="it-IT" sz="1800" dirty="0" smtClean="0"/>
              <a:t>tutti </a:t>
            </a:r>
            <a:r>
              <a:rPr lang="it-IT" sz="1800" dirty="0"/>
              <a:t>gli altri tipi di </a:t>
            </a:r>
            <a:r>
              <a:rPr lang="it-IT" sz="1800" dirty="0" smtClean="0"/>
              <a:t>danza. </a:t>
            </a:r>
            <a:r>
              <a:rPr lang="it-IT" sz="1800" dirty="0" smtClean="0">
                <a:sym typeface="Wingdings" panose="05000000000000000000" pitchFamily="2" charset="2"/>
              </a:rPr>
              <a:t></a:t>
            </a:r>
            <a:r>
              <a:rPr lang="it-IT" sz="1800" dirty="0" smtClean="0"/>
              <a:t> in contrapposizione a quella moderna, ballo più libero e meno disciplinato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sz="1800" dirty="0" smtClean="0">
                <a:solidFill>
                  <a:srgbClr val="00B050"/>
                </a:solidFill>
              </a:rPr>
              <a:t>Nell’istruzione</a:t>
            </a:r>
            <a:r>
              <a:rPr lang="it-IT" sz="1800" dirty="0" smtClean="0"/>
              <a:t>, il ramo che fornisce la cultura umanistica e quella più legata al passato in particolare (da qui liceo classico). </a:t>
            </a:r>
            <a:r>
              <a:rPr lang="it-IT" sz="1800" dirty="0" smtClean="0">
                <a:sym typeface="Wingdings" panose="05000000000000000000" pitchFamily="2" charset="2"/>
              </a:rPr>
              <a:t> in contrapposizione agli studi scientifici</a:t>
            </a:r>
            <a:endParaRPr lang="it-IT" sz="1800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it-IT" sz="1800" dirty="0" smtClean="0">
                <a:solidFill>
                  <a:srgbClr val="00B050"/>
                </a:solidFill>
              </a:rPr>
              <a:t>Nella musica</a:t>
            </a:r>
            <a:r>
              <a:rPr lang="it-IT" sz="1800" dirty="0" smtClean="0"/>
              <a:t>, quella colta e specialmente strumentale </a:t>
            </a:r>
            <a:r>
              <a:rPr lang="it-IT" sz="1800" dirty="0" smtClean="0">
                <a:sym typeface="Wingdings" panose="05000000000000000000" pitchFamily="2" charset="2"/>
              </a:rPr>
              <a:t> in contrapposizione a quella moderna e leggera</a:t>
            </a:r>
          </a:p>
          <a:p>
            <a:pPr>
              <a:buFont typeface="Wingdings" panose="05000000000000000000" pitchFamily="2" charset="2"/>
              <a:buChar char="v"/>
            </a:pPr>
            <a:endParaRPr lang="it-IT" sz="1800" dirty="0" smtClean="0">
              <a:sym typeface="Wingdings" panose="05000000000000000000" pitchFamily="2" charset="2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it-IT" sz="1800" dirty="0" smtClean="0">
                <a:sym typeface="Wingdings" panose="05000000000000000000" pitchFamily="2" charset="2"/>
              </a:rPr>
              <a:t>Un </a:t>
            </a:r>
            <a:r>
              <a:rPr lang="it-IT" sz="1800" dirty="0">
                <a:sym typeface="Wingdings" panose="05000000000000000000" pitchFamily="2" charset="2"/>
              </a:rPr>
              <a:t>sinonimo di “classico” è “ricorrente” o ”tradizionale” con cui si intende qualcosa che ritroviamo spesso nella nostra vita o che si realizza seguendo un prevedibile copione.</a:t>
            </a:r>
          </a:p>
          <a:p>
            <a:pPr marL="0" indent="0" algn="just">
              <a:buNone/>
            </a:pPr>
            <a:endParaRPr lang="it-IT" sz="1800" dirty="0"/>
          </a:p>
          <a:p>
            <a:pPr marL="0" indent="0" algn="just">
              <a:buNone/>
            </a:pPr>
            <a:r>
              <a:rPr lang="it-IT" sz="1800" dirty="0" smtClean="0">
                <a:solidFill>
                  <a:srgbClr val="00B050"/>
                </a:solidFill>
              </a:rPr>
              <a:t>In altri campi più generici</a:t>
            </a:r>
            <a:r>
              <a:rPr lang="it-IT" sz="1800" dirty="0" smtClean="0"/>
              <a:t>, questo termine indica un modello comunemente seguito e ‘’senza tempo’’: ad esempio, nella moda il tailleur o il tubino nero, nella cucina la pasta o le combinazioni di ingredienti usuali.</a:t>
            </a:r>
          </a:p>
        </p:txBody>
      </p:sp>
    </p:spTree>
    <p:extLst>
      <p:ext uri="{BB962C8B-B14F-4D97-AF65-F5344CB8AC3E}">
        <p14:creationId xmlns:p14="http://schemas.microsoft.com/office/powerpoint/2010/main" val="5468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Quando un’opera diventa classica?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>
            <a:normAutofit/>
          </a:bodyPr>
          <a:lstStyle/>
          <a:p>
            <a:r>
              <a:rPr lang="it-IT" sz="2400" dirty="0" smtClean="0"/>
              <a:t>Quando non ha tempo</a:t>
            </a:r>
          </a:p>
          <a:p>
            <a:r>
              <a:rPr lang="it-IT" sz="2400" dirty="0"/>
              <a:t>Q</a:t>
            </a:r>
            <a:r>
              <a:rPr lang="it-IT" sz="2400" dirty="0" smtClean="0"/>
              <a:t>uando è esemplare</a:t>
            </a:r>
          </a:p>
          <a:p>
            <a:r>
              <a:rPr lang="it-IT" sz="2400" dirty="0" smtClean="0"/>
              <a:t>Quando viene presa a modello in molti momenti della nostra vita</a:t>
            </a:r>
          </a:p>
          <a:p>
            <a:r>
              <a:rPr lang="it-IT" sz="2400" dirty="0" smtClean="0"/>
              <a:t>Quando vi troviamo storie, situazioni, lezioni che si ripresentano nella nostra vita quotidiana e che quindi sono diventate classiche, di tutti i giorni.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1628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4800" dirty="0" smtClean="0">
                <a:solidFill>
                  <a:srgbClr val="C00000"/>
                </a:solidFill>
              </a:rPr>
              <a:t>Definizioni di classico secondo Italo Calvino</a:t>
            </a:r>
            <a:endParaRPr lang="it-IT" sz="48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t-IT" sz="2000" dirty="0" smtClean="0">
                <a:solidFill>
                  <a:srgbClr val="002060"/>
                </a:solidFill>
              </a:rPr>
              <a:t>Secondo Italo Calvino, un libro per essere “classico” deve seguire speciali canoni, che lui elenca in 14 punti. Noi abbiamo selezionato i nostri preferiti e abbiamo cercato di spiegarli: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sz="1800" dirty="0" smtClean="0"/>
              <a:t> </a:t>
            </a:r>
            <a:r>
              <a:rPr lang="it-IT" sz="1900" i="1" dirty="0" smtClean="0"/>
              <a:t>Un classico è un libro che non ha mai finito di dire quel che ha da dire.</a:t>
            </a:r>
            <a:endParaRPr lang="it-IT" sz="1900" i="1" dirty="0"/>
          </a:p>
          <a:p>
            <a:pPr marL="0" indent="0">
              <a:buNone/>
            </a:pPr>
            <a:r>
              <a:rPr lang="it-IT" sz="1900" dirty="0" smtClean="0">
                <a:solidFill>
                  <a:srgbClr val="00B050"/>
                </a:solidFill>
              </a:rPr>
              <a:t>        = che si può sempre adattare ai nostri giorni, nonostante sia stato scritto secoli</a:t>
            </a:r>
          </a:p>
          <a:p>
            <a:pPr marL="0" indent="0">
              <a:buNone/>
            </a:pPr>
            <a:r>
              <a:rPr lang="it-IT" sz="1900" dirty="0" smtClean="0">
                <a:solidFill>
                  <a:srgbClr val="00B050"/>
                </a:solidFill>
              </a:rPr>
              <a:t>       fa, nel quale troviamo sempre esempi e pensieri associabili all’ attualità                                                                                             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sz="1900" i="1" dirty="0"/>
              <a:t>Un classico è un’opera che provoca incessantemente un pulviscolo di discorsi critici su di sé, ma continuamente se li scrolla di dosso</a:t>
            </a:r>
            <a:r>
              <a:rPr lang="it-IT" sz="1900" i="1" dirty="0" smtClean="0"/>
              <a:t>.</a:t>
            </a:r>
          </a:p>
          <a:p>
            <a:pPr marL="0" indent="0">
              <a:buNone/>
            </a:pPr>
            <a:r>
              <a:rPr lang="it-IT" sz="1900" dirty="0"/>
              <a:t> </a:t>
            </a:r>
            <a:r>
              <a:rPr lang="it-IT" sz="1900" dirty="0" smtClean="0"/>
              <a:t>      </a:t>
            </a:r>
            <a:r>
              <a:rPr lang="it-IT" sz="1900" dirty="0" smtClean="0">
                <a:solidFill>
                  <a:srgbClr val="00B050"/>
                </a:solidFill>
              </a:rPr>
              <a:t>= sebbene talvolta i classici siano criticati, si liberano sempre dei giudizi negativi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sz="1900" i="1" dirty="0"/>
              <a:t>I classici sono libri che quanto più si crede di conoscerli per sentito dire, tanto più quando si leggono davvero si trovano nuovi, inaspettati, </a:t>
            </a:r>
            <a:r>
              <a:rPr lang="it-IT" sz="1900" i="1" dirty="0" smtClean="0"/>
              <a:t>inediti.</a:t>
            </a:r>
          </a:p>
          <a:p>
            <a:pPr marL="0" indent="0">
              <a:buNone/>
            </a:pPr>
            <a:r>
              <a:rPr lang="it-IT" sz="1900" dirty="0"/>
              <a:t> </a:t>
            </a:r>
            <a:r>
              <a:rPr lang="it-IT" sz="1900" dirty="0" smtClean="0"/>
              <a:t>      </a:t>
            </a:r>
            <a:r>
              <a:rPr lang="it-IT" sz="1900" dirty="0" smtClean="0">
                <a:solidFill>
                  <a:srgbClr val="00B050"/>
                </a:solidFill>
              </a:rPr>
              <a:t>= non conosci veramente un classico fino a quando non lo leggi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sz="1900" i="1" dirty="0"/>
              <a:t>È classico ciò che tende a relegare l’attualità al rango di rumore di fondo, ma nello stesso tempo di questo rumore di fondo non può fare a </a:t>
            </a:r>
            <a:r>
              <a:rPr lang="it-IT" sz="1900" i="1" dirty="0" smtClean="0"/>
              <a:t>meno.</a:t>
            </a:r>
          </a:p>
          <a:p>
            <a:pPr marL="0" indent="0">
              <a:buNone/>
            </a:pPr>
            <a:r>
              <a:rPr lang="it-IT" sz="1900" dirty="0">
                <a:solidFill>
                  <a:srgbClr val="00B050"/>
                </a:solidFill>
              </a:rPr>
              <a:t> </a:t>
            </a:r>
            <a:r>
              <a:rPr lang="it-IT" sz="1900" dirty="0" smtClean="0">
                <a:solidFill>
                  <a:srgbClr val="00B050"/>
                </a:solidFill>
              </a:rPr>
              <a:t>      = un classico fa a meno dell’attualità ma è comunque attuale</a:t>
            </a:r>
            <a:endParaRPr lang="it-IT" sz="19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7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sz="3100" dirty="0" smtClean="0">
                <a:solidFill>
                  <a:srgbClr val="C00000"/>
                </a:solidFill>
              </a:rPr>
              <a:t>Il ‘’tuo’’ classico è quello che non può esserti indifferente e che ti serve per definire te stesso in rapporto e magari in contrasto con lui.</a:t>
            </a:r>
            <a:br>
              <a:rPr lang="it-IT" sz="3100" dirty="0" smtClean="0">
                <a:solidFill>
                  <a:srgbClr val="C00000"/>
                </a:solidFill>
              </a:rPr>
            </a:br>
            <a:r>
              <a:rPr lang="it-IT" sz="2000" i="1" dirty="0" smtClean="0">
                <a:solidFill>
                  <a:srgbClr val="FF0000"/>
                </a:solidFill>
              </a:rPr>
              <a:t>-Italo Calvino</a:t>
            </a:r>
            <a:r>
              <a:rPr lang="it-IT" sz="3600" dirty="0" smtClean="0">
                <a:solidFill>
                  <a:srgbClr val="C00000"/>
                </a:solidFill>
              </a:rPr>
              <a:t/>
            </a:r>
            <a:br>
              <a:rPr lang="it-IT" sz="3600" dirty="0" smtClean="0">
                <a:solidFill>
                  <a:srgbClr val="C00000"/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Ecco i ‘’nostri’’ classici</a:t>
            </a:r>
            <a:r>
              <a:rPr lang="it-IT" sz="6000" b="1" dirty="0" smtClean="0">
                <a:solidFill>
                  <a:srgbClr val="C00000"/>
                </a:solidFill>
              </a:rPr>
              <a:t/>
            </a:r>
            <a:br>
              <a:rPr lang="it-IT" sz="6000" b="1" dirty="0" smtClean="0">
                <a:solidFill>
                  <a:srgbClr val="C00000"/>
                </a:solidFill>
              </a:rPr>
            </a:br>
            <a:endParaRPr lang="it-IT" sz="6000" b="1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1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 err="1" smtClean="0"/>
              <a:t>Percy</a:t>
            </a:r>
            <a:r>
              <a:rPr lang="it-IT" dirty="0" smtClean="0"/>
              <a:t> </a:t>
            </a:r>
            <a:r>
              <a:rPr lang="it-IT" dirty="0" smtClean="0"/>
              <a:t>Jackson                </a:t>
            </a:r>
            <a:r>
              <a:rPr lang="it-IT" dirty="0" smtClean="0"/>
              <a:t>  Il </a:t>
            </a:r>
            <a:r>
              <a:rPr lang="it-IT" dirty="0" smtClean="0"/>
              <a:t>fantasma di </a:t>
            </a:r>
            <a:r>
              <a:rPr lang="it-IT" dirty="0" err="1" smtClean="0"/>
              <a:t>Canterville</a:t>
            </a: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 </a:t>
            </a:r>
            <a:r>
              <a:rPr lang="it-IT" dirty="0" smtClean="0"/>
              <a:t>Zanna </a:t>
            </a:r>
            <a:r>
              <a:rPr lang="it-IT" dirty="0" smtClean="0"/>
              <a:t>Bianca</a:t>
            </a:r>
          </a:p>
          <a:p>
            <a:pPr marL="0" indent="0">
              <a:buNone/>
            </a:pPr>
            <a:r>
              <a:rPr lang="it-IT" dirty="0" smtClean="0"/>
              <a:t>Don </a:t>
            </a:r>
            <a:r>
              <a:rPr lang="it-IT" dirty="0" smtClean="0"/>
              <a:t>Chisciotte              </a:t>
            </a:r>
          </a:p>
          <a:p>
            <a:pPr marL="0" indent="0">
              <a:buNone/>
            </a:pPr>
            <a:r>
              <a:rPr lang="it-IT" smtClean="0"/>
              <a:t>                                </a:t>
            </a:r>
            <a:r>
              <a:rPr lang="it-IT" smtClean="0"/>
              <a:t>Il </a:t>
            </a:r>
            <a:r>
              <a:rPr lang="it-IT" dirty="0" smtClean="0"/>
              <a:t>giardino segreto</a:t>
            </a:r>
          </a:p>
          <a:p>
            <a:pPr marL="0" indent="0" algn="just">
              <a:buNone/>
            </a:pPr>
            <a:r>
              <a:rPr lang="it-IT" dirty="0" smtClean="0"/>
              <a:t>Harry </a:t>
            </a:r>
            <a:r>
              <a:rPr lang="it-IT" dirty="0" smtClean="0"/>
              <a:t>Potter                                       </a:t>
            </a:r>
            <a:r>
              <a:rPr lang="it-IT" dirty="0" smtClean="0"/>
              <a:t>        </a:t>
            </a:r>
            <a:r>
              <a:rPr lang="it-IT" dirty="0" err="1" smtClean="0"/>
              <a:t>Pollyanna</a:t>
            </a: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Fiabe Italiane</a:t>
            </a:r>
          </a:p>
          <a:p>
            <a:pPr marL="0" indent="0">
              <a:buNone/>
            </a:pPr>
            <a:r>
              <a:rPr lang="it-IT" dirty="0" smtClean="0"/>
              <a:t>Il Corsaro Nero                                 </a:t>
            </a:r>
            <a:r>
              <a:rPr lang="it-IT" dirty="0" smtClean="0"/>
              <a:t>       L’alchimista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0630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E’ stato detto sui classici…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txBody>
          <a:bodyPr>
            <a:normAutofit/>
          </a:bodyPr>
          <a:lstStyle/>
          <a:p>
            <a:r>
              <a:rPr lang="it-IT" sz="2800" dirty="0" smtClean="0"/>
              <a:t>‘’Un grande classico è uno scrittore che si può lodare senza averlo letto’’ – G. K. Chesterton</a:t>
            </a:r>
          </a:p>
          <a:p>
            <a:endParaRPr lang="it-IT" sz="2800" dirty="0"/>
          </a:p>
          <a:p>
            <a:pPr marL="0" indent="0">
              <a:buNone/>
            </a:pPr>
            <a:endParaRPr lang="it-IT" sz="2800" dirty="0" smtClean="0"/>
          </a:p>
          <a:p>
            <a:r>
              <a:rPr lang="it-IT" sz="2800" dirty="0" smtClean="0"/>
              <a:t>‘’Un classico è qualcosa che tutti vorrebbero aver letto e nessuno vuole leggere’’ – Mark Twain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13545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621</Words>
  <Application>Microsoft Office PowerPoint</Application>
  <PresentationFormat>Presentazione su schermo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IL CLASSICO</vt:lpstr>
      <vt:lpstr>Definizione: nella lingua italiana, con “Classico” si intende:  </vt:lpstr>
      <vt:lpstr>Espressioni italiane:</vt:lpstr>
      <vt:lpstr>Quando un’opera diventa classica?</vt:lpstr>
      <vt:lpstr>Definizioni di classico secondo Italo Calvino</vt:lpstr>
      <vt:lpstr>Il ‘’tuo’’ classico è quello che non può esserti indifferente e che ti serve per definire te stesso in rapporto e magari in contrasto con lui. -Italo Calvino Ecco i ‘’nostri’’ classici </vt:lpstr>
      <vt:lpstr>E’ stato detto sui classici…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CLASSICO</dc:title>
  <dc:creator>Laura</dc:creator>
  <cp:lastModifiedBy>Francesco</cp:lastModifiedBy>
  <cp:revision>30</cp:revision>
  <dcterms:created xsi:type="dcterms:W3CDTF">2015-04-21T14:42:30Z</dcterms:created>
  <dcterms:modified xsi:type="dcterms:W3CDTF">2015-04-26T07:04:25Z</dcterms:modified>
</cp:coreProperties>
</file>